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54F67827-E15B-4373-B56B-15362CAC2A26}" type="datetimeFigureOut">
              <a:rPr lang="es-MX" smtClean="0"/>
              <a:t>15/06/2016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33C2950-F9F7-4751-AB01-42DF3DDCF2D5}" type="slidenum">
              <a:rPr lang="es-MX" smtClean="0"/>
              <a:t>‹Nº›</a:t>
            </a:fld>
            <a:endParaRPr lang="es-MX"/>
          </a:p>
        </p:txBody>
      </p:sp>
    </p:spTree>
    <p:extLst>
      <p:ext uri="{BB962C8B-B14F-4D97-AF65-F5344CB8AC3E}">
        <p14:creationId xmlns:p14="http://schemas.microsoft.com/office/powerpoint/2010/main" val="413595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4F67827-E15B-4373-B56B-15362CAC2A26}" type="datetimeFigureOut">
              <a:rPr lang="es-MX" smtClean="0"/>
              <a:t>15/06/2016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33C2950-F9F7-4751-AB01-42DF3DDCF2D5}" type="slidenum">
              <a:rPr lang="es-MX" smtClean="0"/>
              <a:t>‹Nº›</a:t>
            </a:fld>
            <a:endParaRPr lang="es-MX"/>
          </a:p>
        </p:txBody>
      </p:sp>
    </p:spTree>
    <p:extLst>
      <p:ext uri="{BB962C8B-B14F-4D97-AF65-F5344CB8AC3E}">
        <p14:creationId xmlns:p14="http://schemas.microsoft.com/office/powerpoint/2010/main" val="2427462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4F67827-E15B-4373-B56B-15362CAC2A26}" type="datetimeFigureOut">
              <a:rPr lang="es-MX" smtClean="0"/>
              <a:t>15/06/2016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33C2950-F9F7-4751-AB01-42DF3DDCF2D5}" type="slidenum">
              <a:rPr lang="es-MX" smtClean="0"/>
              <a:t>‹Nº›</a:t>
            </a:fld>
            <a:endParaRPr lang="es-MX"/>
          </a:p>
        </p:txBody>
      </p:sp>
    </p:spTree>
    <p:extLst>
      <p:ext uri="{BB962C8B-B14F-4D97-AF65-F5344CB8AC3E}">
        <p14:creationId xmlns:p14="http://schemas.microsoft.com/office/powerpoint/2010/main" val="112703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4F67827-E15B-4373-B56B-15362CAC2A26}" type="datetimeFigureOut">
              <a:rPr lang="es-MX" smtClean="0"/>
              <a:t>15/06/2016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33C2950-F9F7-4751-AB01-42DF3DDCF2D5}" type="slidenum">
              <a:rPr lang="es-MX" smtClean="0"/>
              <a:t>‹Nº›</a:t>
            </a:fld>
            <a:endParaRPr lang="es-MX"/>
          </a:p>
        </p:txBody>
      </p:sp>
    </p:spTree>
    <p:extLst>
      <p:ext uri="{BB962C8B-B14F-4D97-AF65-F5344CB8AC3E}">
        <p14:creationId xmlns:p14="http://schemas.microsoft.com/office/powerpoint/2010/main" val="419309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4F67827-E15B-4373-B56B-15362CAC2A26}" type="datetimeFigureOut">
              <a:rPr lang="es-MX" smtClean="0"/>
              <a:t>15/06/2016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33C2950-F9F7-4751-AB01-42DF3DDCF2D5}" type="slidenum">
              <a:rPr lang="es-MX" smtClean="0"/>
              <a:t>‹Nº›</a:t>
            </a:fld>
            <a:endParaRPr lang="es-MX"/>
          </a:p>
        </p:txBody>
      </p:sp>
    </p:spTree>
    <p:extLst>
      <p:ext uri="{BB962C8B-B14F-4D97-AF65-F5344CB8AC3E}">
        <p14:creationId xmlns:p14="http://schemas.microsoft.com/office/powerpoint/2010/main" val="4272285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54F67827-E15B-4373-B56B-15362CAC2A26}" type="datetimeFigureOut">
              <a:rPr lang="es-MX" smtClean="0"/>
              <a:t>15/06/2016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33C2950-F9F7-4751-AB01-42DF3DDCF2D5}" type="slidenum">
              <a:rPr lang="es-MX" smtClean="0"/>
              <a:t>‹Nº›</a:t>
            </a:fld>
            <a:endParaRPr lang="es-MX"/>
          </a:p>
        </p:txBody>
      </p:sp>
    </p:spTree>
    <p:extLst>
      <p:ext uri="{BB962C8B-B14F-4D97-AF65-F5344CB8AC3E}">
        <p14:creationId xmlns:p14="http://schemas.microsoft.com/office/powerpoint/2010/main" val="204643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54F67827-E15B-4373-B56B-15362CAC2A26}" type="datetimeFigureOut">
              <a:rPr lang="es-MX" smtClean="0"/>
              <a:t>15/06/2016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B33C2950-F9F7-4751-AB01-42DF3DDCF2D5}" type="slidenum">
              <a:rPr lang="es-MX" smtClean="0"/>
              <a:t>‹Nº›</a:t>
            </a:fld>
            <a:endParaRPr lang="es-MX"/>
          </a:p>
        </p:txBody>
      </p:sp>
    </p:spTree>
    <p:extLst>
      <p:ext uri="{BB962C8B-B14F-4D97-AF65-F5344CB8AC3E}">
        <p14:creationId xmlns:p14="http://schemas.microsoft.com/office/powerpoint/2010/main" val="151375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54F67827-E15B-4373-B56B-15362CAC2A26}" type="datetimeFigureOut">
              <a:rPr lang="es-MX" smtClean="0"/>
              <a:t>15/06/2016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B33C2950-F9F7-4751-AB01-42DF3DDCF2D5}" type="slidenum">
              <a:rPr lang="es-MX" smtClean="0"/>
              <a:t>‹Nº›</a:t>
            </a:fld>
            <a:endParaRPr lang="es-MX"/>
          </a:p>
        </p:txBody>
      </p:sp>
    </p:spTree>
    <p:extLst>
      <p:ext uri="{BB962C8B-B14F-4D97-AF65-F5344CB8AC3E}">
        <p14:creationId xmlns:p14="http://schemas.microsoft.com/office/powerpoint/2010/main" val="83747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4F67827-E15B-4373-B56B-15362CAC2A26}" type="datetimeFigureOut">
              <a:rPr lang="es-MX" smtClean="0"/>
              <a:t>15/06/2016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B33C2950-F9F7-4751-AB01-42DF3DDCF2D5}" type="slidenum">
              <a:rPr lang="es-MX" smtClean="0"/>
              <a:t>‹Nº›</a:t>
            </a:fld>
            <a:endParaRPr lang="es-MX"/>
          </a:p>
        </p:txBody>
      </p:sp>
    </p:spTree>
    <p:extLst>
      <p:ext uri="{BB962C8B-B14F-4D97-AF65-F5344CB8AC3E}">
        <p14:creationId xmlns:p14="http://schemas.microsoft.com/office/powerpoint/2010/main" val="372971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4F67827-E15B-4373-B56B-15362CAC2A26}" type="datetimeFigureOut">
              <a:rPr lang="es-MX" smtClean="0"/>
              <a:t>15/06/2016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33C2950-F9F7-4751-AB01-42DF3DDCF2D5}" type="slidenum">
              <a:rPr lang="es-MX" smtClean="0"/>
              <a:t>‹Nº›</a:t>
            </a:fld>
            <a:endParaRPr lang="es-MX"/>
          </a:p>
        </p:txBody>
      </p:sp>
    </p:spTree>
    <p:extLst>
      <p:ext uri="{BB962C8B-B14F-4D97-AF65-F5344CB8AC3E}">
        <p14:creationId xmlns:p14="http://schemas.microsoft.com/office/powerpoint/2010/main" val="419023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4F67827-E15B-4373-B56B-15362CAC2A26}" type="datetimeFigureOut">
              <a:rPr lang="es-MX" smtClean="0"/>
              <a:t>15/06/2016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33C2950-F9F7-4751-AB01-42DF3DDCF2D5}" type="slidenum">
              <a:rPr lang="es-MX" smtClean="0"/>
              <a:t>‹Nº›</a:t>
            </a:fld>
            <a:endParaRPr lang="es-MX"/>
          </a:p>
        </p:txBody>
      </p:sp>
    </p:spTree>
    <p:extLst>
      <p:ext uri="{BB962C8B-B14F-4D97-AF65-F5344CB8AC3E}">
        <p14:creationId xmlns:p14="http://schemas.microsoft.com/office/powerpoint/2010/main" val="2698697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67827-E15B-4373-B56B-15362CAC2A26}" type="datetimeFigureOut">
              <a:rPr lang="es-MX" smtClean="0"/>
              <a:t>15/06/2016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C2950-F9F7-4751-AB01-42DF3DDCF2D5}" type="slidenum">
              <a:rPr lang="es-MX" smtClean="0"/>
              <a:t>‹Nº›</a:t>
            </a:fld>
            <a:endParaRPr lang="es-MX"/>
          </a:p>
        </p:txBody>
      </p:sp>
    </p:spTree>
    <p:extLst>
      <p:ext uri="{BB962C8B-B14F-4D97-AF65-F5344CB8AC3E}">
        <p14:creationId xmlns:p14="http://schemas.microsoft.com/office/powerpoint/2010/main" val="1466461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mx/url?sa=i&amp;rct=j&amp;q=&amp;esrc=s&amp;frm=1&amp;source=images&amp;cd=&amp;cad=rja&amp;uact=8&amp;ved=0ahUKEwjtyrKepavNAhVREVIKHRy_B4YQjRwIBw&amp;url=https%3A%2F%2Fwww.cityexpress.com%2Fblog%2Fcomo-tener-una-casa-ecologica%2F&amp;psig=AFQjCNEiPD9DwqsR1wgnEtsO49RM6WCZWw&amp;ust=1466123203098612"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cityexpress.com/blog/wp-content/uploads/2012/12/Creativa-Casa-Verde-53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p:txBody>
          <a:bodyPr>
            <a:normAutofit/>
          </a:bodyPr>
          <a:lstStyle/>
          <a:p>
            <a:r>
              <a:rPr lang="es-MX" sz="6600" b="1" dirty="0" smtClean="0">
                <a:solidFill>
                  <a:schemeClr val="bg1"/>
                </a:solidFill>
              </a:rPr>
              <a:t>Situación Didáctica: </a:t>
            </a:r>
            <a:br>
              <a:rPr lang="es-MX" sz="6600" b="1" dirty="0" smtClean="0">
                <a:solidFill>
                  <a:schemeClr val="bg1"/>
                </a:solidFill>
              </a:rPr>
            </a:br>
            <a:r>
              <a:rPr lang="es-MX" sz="6600" b="1" dirty="0" smtClean="0">
                <a:solidFill>
                  <a:schemeClr val="bg1"/>
                </a:solidFill>
              </a:rPr>
              <a:t>Mi medio amiente </a:t>
            </a:r>
            <a:endParaRPr lang="es-MX" sz="6600" b="1" dirty="0">
              <a:solidFill>
                <a:schemeClr val="bg1"/>
              </a:solidFill>
            </a:endParaRPr>
          </a:p>
        </p:txBody>
      </p:sp>
      <p:sp>
        <p:nvSpPr>
          <p:cNvPr id="3" name="Subtítulo 2"/>
          <p:cNvSpPr>
            <a:spLocks noGrp="1"/>
          </p:cNvSpPr>
          <p:nvPr>
            <p:ph type="subTitle" idx="1"/>
          </p:nvPr>
        </p:nvSpPr>
        <p:spPr>
          <a:xfrm>
            <a:off x="1691425" y="4356100"/>
            <a:ext cx="9144000" cy="1655762"/>
          </a:xfrm>
        </p:spPr>
        <p:txBody>
          <a:bodyPr>
            <a:normAutofit/>
          </a:bodyPr>
          <a:lstStyle/>
          <a:p>
            <a:r>
              <a:rPr lang="es-MX" sz="3200" b="1" dirty="0" smtClean="0">
                <a:solidFill>
                  <a:schemeClr val="bg1"/>
                </a:solidFill>
              </a:rPr>
              <a:t>Adriana Lizbeth Cruz Vázquez.</a:t>
            </a:r>
            <a:endParaRPr lang="es-MX" sz="3200" b="1" dirty="0">
              <a:solidFill>
                <a:schemeClr val="bg1"/>
              </a:solidFill>
            </a:endParaRPr>
          </a:p>
        </p:txBody>
      </p:sp>
    </p:spTree>
    <p:extLst>
      <p:ext uri="{BB962C8B-B14F-4D97-AF65-F5344CB8AC3E}">
        <p14:creationId xmlns:p14="http://schemas.microsoft.com/office/powerpoint/2010/main" val="2676816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ángulo redondeado 4"/>
          <p:cNvSpPr/>
          <p:nvPr/>
        </p:nvSpPr>
        <p:spPr>
          <a:xfrm>
            <a:off x="609600" y="602087"/>
            <a:ext cx="10972800" cy="56538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2800" b="1" dirty="0" smtClean="0">
                <a:ln w="0"/>
                <a:solidFill>
                  <a:schemeClr val="accent1"/>
                </a:solidFill>
                <a:effectLst>
                  <a:outerShdw blurRad="38100" dist="25400" dir="5400000" algn="ctr" rotWithShape="0">
                    <a:srgbClr val="6E747A">
                      <a:alpha val="43000"/>
                    </a:srgbClr>
                  </a:outerShdw>
                </a:effectLst>
              </a:rPr>
              <a:t>Descripción del grupo y contexto.</a:t>
            </a:r>
          </a:p>
          <a:p>
            <a:pPr algn="just"/>
            <a:r>
              <a:rPr lang="es-MX" dirty="0"/>
              <a:t>Dirección: Av. Libertad, Colonia El Morro, Soledad de Graciano Sánchez, S.L.P. México.</a:t>
            </a:r>
          </a:p>
          <a:p>
            <a:pPr algn="just"/>
            <a:r>
              <a:rPr lang="es-MX" dirty="0"/>
              <a:t>Turno: Matutino</a:t>
            </a:r>
          </a:p>
          <a:p>
            <a:pPr algn="just"/>
            <a:r>
              <a:rPr lang="es-MX" dirty="0"/>
              <a:t>El Jardín de Niños se encuentra a un lado de un panteón privado, sobre una avenida un poco transitada,  cuenta con 10 aulas de clases, cuenta con aula de cantos, dirección, biblioteca, cocina, bodega, 2 canchas 1 de ellas techada, áreas verdes y chapoteadero. </a:t>
            </a:r>
          </a:p>
          <a:p>
            <a:pPr algn="just"/>
            <a:r>
              <a:rPr lang="es-MX" dirty="0"/>
              <a:t>La institución cuneta con 5 grupos de segundo año y 5 grupos de tercer año, cuenta con 10 educadoras, directora, personal de intendencia, maestra de inglés, maestro de música, maestro de educación física y maestra de apoyo USAER.</a:t>
            </a:r>
          </a:p>
          <a:p>
            <a:pPr algn="just"/>
            <a:r>
              <a:rPr lang="es-MX" dirty="0" smtClean="0"/>
              <a:t>A </a:t>
            </a:r>
            <a:r>
              <a:rPr lang="es-MX" dirty="0"/>
              <a:t>mí me tocó estar con el grupo de 2°C a cargo de la maestra Rosa </a:t>
            </a:r>
            <a:r>
              <a:rPr lang="es-MX" dirty="0" err="1"/>
              <a:t>Velia</a:t>
            </a:r>
            <a:r>
              <a:rPr lang="es-MX" dirty="0"/>
              <a:t>.  En el grupo de 2°C hay 14 niñas y 12 niños, la mayoría tiene cuatro años, como es un grupo de nuevo ingreso solo tres niñas saben escribir su nombre, los demás lo intentan pero solo logran hacer garabatos como círculos o palitos pero sin llegar a formar una letra. La mayoría de los padres son jóvenes, ninguno de ellos es profesionista, la mayoría de las mamás son amas de casa y los papás tienen algún oficio.</a:t>
            </a:r>
          </a:p>
          <a:p>
            <a:pPr algn="just"/>
            <a:r>
              <a:rPr lang="es-MX" dirty="0"/>
              <a:t>El grupo es muy unido, los niños suelen apoyarse cuando se necesita, si existe apoyo por parte de las mamás para el desempeño de sus hijos.  Hay dos niños que son muy inquietos, siempre quieren estar parados, jugando con el material o fuera del salón, uno de ellos recibe apoyo personalizado por parte de USAER.</a:t>
            </a:r>
          </a:p>
          <a:p>
            <a:pPr algn="ctr"/>
            <a:endParaRPr lang="es-MX" dirty="0" smtClean="0"/>
          </a:p>
        </p:txBody>
      </p:sp>
    </p:spTree>
    <p:extLst>
      <p:ext uri="{BB962C8B-B14F-4D97-AF65-F5344CB8AC3E}">
        <p14:creationId xmlns:p14="http://schemas.microsoft.com/office/powerpoint/2010/main" val="398956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redondeado 4"/>
          <p:cNvSpPr/>
          <p:nvPr/>
        </p:nvSpPr>
        <p:spPr>
          <a:xfrm>
            <a:off x="1133341" y="965915"/>
            <a:ext cx="10135673" cy="43015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b="1" dirty="0" smtClean="0">
              <a:ln w="0"/>
              <a:solidFill>
                <a:schemeClr val="accent1"/>
              </a:solidFill>
              <a:effectLst>
                <a:outerShdw blurRad="38100" dist="25400" dir="5400000" algn="ctr" rotWithShape="0">
                  <a:srgbClr val="6E747A">
                    <a:alpha val="43000"/>
                  </a:srgbClr>
                </a:outerShdw>
              </a:effectLst>
            </a:endParaRPr>
          </a:p>
          <a:p>
            <a:pPr algn="ctr"/>
            <a:endParaRPr lang="es-MX" sz="3200" b="1" dirty="0" smtClean="0">
              <a:ln w="0"/>
              <a:solidFill>
                <a:schemeClr val="accent1"/>
              </a:solidFill>
              <a:effectLst>
                <a:outerShdw blurRad="38100" dist="25400" dir="5400000" algn="ctr" rotWithShape="0">
                  <a:srgbClr val="6E747A">
                    <a:alpha val="43000"/>
                  </a:srgbClr>
                </a:outerShdw>
              </a:effectLst>
            </a:endParaRPr>
          </a:p>
          <a:p>
            <a:pPr algn="ctr"/>
            <a:r>
              <a:rPr lang="es-MX" sz="3200" b="1" dirty="0" smtClean="0">
                <a:ln w="0"/>
                <a:solidFill>
                  <a:schemeClr val="accent1"/>
                </a:solidFill>
                <a:effectLst>
                  <a:outerShdw blurRad="38100" dist="25400" dir="5400000" algn="ctr" rotWithShape="0">
                    <a:srgbClr val="6E747A">
                      <a:alpha val="43000"/>
                    </a:srgbClr>
                  </a:outerShdw>
                </a:effectLst>
              </a:rPr>
              <a:t>Situación Didáctica.</a:t>
            </a:r>
          </a:p>
          <a:p>
            <a:pPr algn="ctr"/>
            <a:endParaRPr lang="es-MX" sz="3200" b="1" dirty="0" smtClean="0">
              <a:ln w="0"/>
              <a:solidFill>
                <a:schemeClr val="accent1"/>
              </a:solidFill>
              <a:effectLst>
                <a:outerShdw blurRad="38100" dist="25400" dir="5400000" algn="ctr" rotWithShape="0">
                  <a:srgbClr val="6E747A">
                    <a:alpha val="43000"/>
                  </a:srgbClr>
                </a:outerShdw>
              </a:effectLst>
            </a:endParaRPr>
          </a:p>
          <a:p>
            <a:pPr algn="just"/>
            <a:r>
              <a:rPr lang="es-MX" b="1" dirty="0" smtClean="0"/>
              <a:t>Campo Formativo: </a:t>
            </a:r>
            <a:r>
              <a:rPr lang="es-MX" dirty="0" smtClean="0"/>
              <a:t>Exploración y Conocimiento del mundo.</a:t>
            </a:r>
          </a:p>
          <a:p>
            <a:pPr algn="just"/>
            <a:endParaRPr lang="es-MX" dirty="0" smtClean="0"/>
          </a:p>
          <a:p>
            <a:pPr algn="just"/>
            <a:r>
              <a:rPr lang="es-MX" b="1" dirty="0" smtClean="0"/>
              <a:t>Competencia: </a:t>
            </a:r>
            <a:r>
              <a:rPr lang="es-MX" dirty="0" smtClean="0"/>
              <a:t>Participa en acciones de cuidado de la naturaleza, la valora y muestra</a:t>
            </a:r>
          </a:p>
          <a:p>
            <a:pPr algn="just"/>
            <a:r>
              <a:rPr lang="es-MX" dirty="0" smtClean="0"/>
              <a:t>sensibilidad y comprensión sobre la necesidad de preservarla.</a:t>
            </a:r>
          </a:p>
          <a:p>
            <a:pPr algn="just"/>
            <a:endParaRPr lang="es-MX" dirty="0" smtClean="0"/>
          </a:p>
          <a:p>
            <a:pPr algn="just"/>
            <a:r>
              <a:rPr lang="es-MX" b="1" dirty="0" smtClean="0"/>
              <a:t>Aprendizaje Esperado: </a:t>
            </a:r>
            <a:r>
              <a:rPr lang="es-MX" dirty="0" smtClean="0"/>
              <a:t>Comprende que forma parte de un entorno que necesita y debe cuidar.</a:t>
            </a:r>
          </a:p>
          <a:p>
            <a:pPr algn="just"/>
            <a:endParaRPr lang="es-MX" dirty="0"/>
          </a:p>
          <a:p>
            <a:pPr algn="just"/>
            <a:endParaRPr lang="es-MX" dirty="0" smtClean="0"/>
          </a:p>
          <a:p>
            <a:pPr algn="just"/>
            <a:endParaRPr lang="es-MX" dirty="0"/>
          </a:p>
          <a:p>
            <a:pPr algn="just"/>
            <a:endParaRPr lang="es-MX" dirty="0" smtClean="0"/>
          </a:p>
          <a:p>
            <a:pPr algn="just"/>
            <a:endParaRPr lang="es-MX" dirty="0"/>
          </a:p>
          <a:p>
            <a:pPr algn="just"/>
            <a:endParaRPr lang="es-MX" dirty="0" smtClean="0"/>
          </a:p>
          <a:p>
            <a:pPr algn="just"/>
            <a:endParaRPr lang="es-MX" dirty="0"/>
          </a:p>
          <a:p>
            <a:pPr algn="just"/>
            <a:endParaRPr lang="es-MX" dirty="0"/>
          </a:p>
        </p:txBody>
      </p:sp>
    </p:spTree>
    <p:extLst>
      <p:ext uri="{BB962C8B-B14F-4D97-AF65-F5344CB8AC3E}">
        <p14:creationId xmlns:p14="http://schemas.microsoft.com/office/powerpoint/2010/main" val="2647617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redondeado 4"/>
          <p:cNvSpPr/>
          <p:nvPr/>
        </p:nvSpPr>
        <p:spPr>
          <a:xfrm>
            <a:off x="1133341" y="965915"/>
            <a:ext cx="10220459" cy="46235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MX" b="1" dirty="0" smtClean="0"/>
              <a:t>Propósito: </a:t>
            </a:r>
            <a:r>
              <a:rPr lang="es-MX" dirty="0" smtClean="0"/>
              <a:t>Conocer que es el medio ambiente y los elementos que lo conforman, además de su estado actual mediante videos y confrontando las opiniones, con la finalidad de que los conozcan y hagan acciones para cuidarlo.</a:t>
            </a:r>
          </a:p>
          <a:p>
            <a:pPr algn="just"/>
            <a:r>
              <a:rPr lang="es-MX" b="1" dirty="0" smtClean="0"/>
              <a:t>Actividad: </a:t>
            </a:r>
            <a:r>
              <a:rPr lang="es-MX" dirty="0" smtClean="0"/>
              <a:t>Mi medio ambiente.</a:t>
            </a:r>
          </a:p>
          <a:p>
            <a:pPr algn="just"/>
            <a:r>
              <a:rPr lang="es-MX" b="1" dirty="0" smtClean="0"/>
              <a:t>Inicio: </a:t>
            </a:r>
            <a:r>
              <a:rPr lang="es-MX" dirty="0" smtClean="0"/>
              <a:t>Les preguntaré a los niños si saben ¿que es el medio ambiente?  y ¿que hay el?, escucharé sus respuestas y las anotaré en el pizarrón. Les mostraré un video acerca del medio ambiente y la situación actual que esta sufriendo. Pediré la opinión de los niños acerca del video.</a:t>
            </a:r>
          </a:p>
          <a:p>
            <a:pPr algn="just"/>
            <a:r>
              <a:rPr lang="es-MX" b="1" dirty="0" smtClean="0"/>
              <a:t>Desarrollo: </a:t>
            </a:r>
            <a:r>
              <a:rPr lang="es-MX" dirty="0" smtClean="0"/>
              <a:t>Comentaremos todos acerca de lo visto y les pediré que por equipos realicemos carteles en los que dibujemos como nos gustaría que estuviera nuestro medio ambiente. Les repartiré cartulinas y crayolas por mesas de trabajo.</a:t>
            </a:r>
          </a:p>
          <a:p>
            <a:pPr algn="just"/>
            <a:r>
              <a:rPr lang="es-MX" b="1" dirty="0" smtClean="0"/>
              <a:t>Cierre: </a:t>
            </a:r>
            <a:r>
              <a:rPr lang="es-MX" dirty="0" smtClean="0"/>
              <a:t>Pediré que pasen a explicar por equipos su cartel, que  ¿Cómo les gustaría que fuera el medio ambiente? Y ¿Qué harían para cuidarlo?. Escribiré una frase en el pizarrón que entre todos anotarán en su cartel y todos juntos iremos a pegarlos en distintos lugares del jardín. </a:t>
            </a:r>
            <a:endParaRPr lang="es-MX" dirty="0"/>
          </a:p>
        </p:txBody>
      </p:sp>
    </p:spTree>
    <p:extLst>
      <p:ext uri="{BB962C8B-B14F-4D97-AF65-F5344CB8AC3E}">
        <p14:creationId xmlns:p14="http://schemas.microsoft.com/office/powerpoint/2010/main" val="2440059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3658" y="4124709"/>
            <a:ext cx="2737706" cy="2052254"/>
          </a:xfrm>
        </p:spPr>
      </p:pic>
      <p:pic>
        <p:nvPicPr>
          <p:cNvPr id="4"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redondeado 4"/>
          <p:cNvSpPr/>
          <p:nvPr/>
        </p:nvSpPr>
        <p:spPr>
          <a:xfrm>
            <a:off x="999186" y="614966"/>
            <a:ext cx="10354614" cy="5628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MX" b="1" dirty="0" smtClean="0"/>
              <a:t>Estrategia Didáctica: </a:t>
            </a:r>
            <a:r>
              <a:rPr lang="es-MX" dirty="0" smtClean="0"/>
              <a:t>Trabajo Colaborativo </a:t>
            </a:r>
            <a:r>
              <a:rPr lang="es-MX" dirty="0"/>
              <a:t>se refiere a la actividad de pequeños grupos desarrollada en el salón de clase</a:t>
            </a:r>
            <a:r>
              <a:rPr lang="es-MX" dirty="0" smtClean="0"/>
              <a:t>. Dentro </a:t>
            </a:r>
            <a:r>
              <a:rPr lang="es-MX" dirty="0"/>
              <a:t>de cada equipo los estudiantes intercambian información y trabajan en una tarea hasta que todos sus miembros la han entendido y terminado, aprendiendo a través de </a:t>
            </a:r>
            <a:r>
              <a:rPr lang="es-MX" dirty="0" smtClean="0"/>
              <a:t>la colaboración.</a:t>
            </a:r>
            <a:endParaRPr lang="es-MX" sz="2400" dirty="0" smtClean="0"/>
          </a:p>
          <a:p>
            <a:r>
              <a:rPr lang="es-MX" b="1" dirty="0" smtClean="0">
                <a:effectLst/>
              </a:rPr>
              <a:t>Evidencia: </a:t>
            </a:r>
          </a:p>
          <a:p>
            <a:endParaRPr lang="es-MX" b="1" dirty="0"/>
          </a:p>
          <a:p>
            <a:endParaRPr lang="es-MX" b="1" dirty="0" smtClean="0">
              <a:effectLst/>
            </a:endParaRPr>
          </a:p>
          <a:p>
            <a:endParaRPr lang="es-MX" b="1" dirty="0"/>
          </a:p>
          <a:p>
            <a:endParaRPr lang="es-MX" b="1" dirty="0" smtClean="0">
              <a:effectLst/>
            </a:endParaRPr>
          </a:p>
          <a:p>
            <a:endParaRPr lang="es-MX" b="1" dirty="0"/>
          </a:p>
          <a:p>
            <a:endParaRPr lang="es-MX" b="1" dirty="0" smtClean="0">
              <a:effectLst/>
            </a:endParaRPr>
          </a:p>
          <a:p>
            <a:endParaRPr lang="es-MX" b="1" dirty="0"/>
          </a:p>
          <a:p>
            <a:endParaRPr lang="es-MX" b="1" dirty="0" smtClean="0">
              <a:effectLst/>
            </a:endParaRPr>
          </a:p>
          <a:p>
            <a:endParaRPr lang="es-MX" b="1" dirty="0"/>
          </a:p>
          <a:p>
            <a:endParaRPr lang="es-MX" b="1" dirty="0" smtClean="0">
              <a:effectLst/>
            </a:endParaRPr>
          </a:p>
          <a:p>
            <a:endParaRPr lang="es-MX" b="1" dirty="0"/>
          </a:p>
          <a:p>
            <a:endParaRPr lang="es-MX" b="1" dirty="0" smtClean="0">
              <a:effectLst/>
            </a:endParaRP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2586" y="2656602"/>
            <a:ext cx="3918754" cy="2937597"/>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9540" y="2637193"/>
            <a:ext cx="3806761" cy="2853643"/>
          </a:xfrm>
          <a:prstGeom prst="rect">
            <a:avLst/>
          </a:prstGeom>
        </p:spPr>
      </p:pic>
    </p:spTree>
    <p:extLst>
      <p:ext uri="{BB962C8B-B14F-4D97-AF65-F5344CB8AC3E}">
        <p14:creationId xmlns:p14="http://schemas.microsoft.com/office/powerpoint/2010/main" val="156473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redondeado 4"/>
          <p:cNvSpPr/>
          <p:nvPr/>
        </p:nvSpPr>
        <p:spPr>
          <a:xfrm>
            <a:off x="918693" y="614966"/>
            <a:ext cx="10354614" cy="5628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s-MX" b="1" dirty="0"/>
          </a:p>
          <a:p>
            <a:endParaRPr lang="es-MX" b="1" dirty="0" smtClean="0">
              <a:effectLst/>
            </a:endParaRPr>
          </a:p>
          <a:p>
            <a:endParaRPr lang="es-MX" b="1" dirty="0"/>
          </a:p>
          <a:p>
            <a:endParaRPr lang="es-MX" b="1" dirty="0" smtClean="0">
              <a:effectLst/>
            </a:endParaRPr>
          </a:p>
          <a:p>
            <a:endParaRPr lang="es-MX" b="1" dirty="0"/>
          </a:p>
          <a:p>
            <a:endParaRPr lang="es-MX" b="1" dirty="0" smtClean="0">
              <a:effectLst/>
            </a:endParaRPr>
          </a:p>
          <a:p>
            <a:endParaRPr lang="es-MX" b="1" dirty="0"/>
          </a:p>
          <a:p>
            <a:endParaRPr lang="es-MX" b="1" dirty="0" smtClean="0">
              <a:effectLst/>
            </a:endParaRPr>
          </a:p>
          <a:p>
            <a:endParaRPr lang="es-MX" b="1" dirty="0"/>
          </a:p>
          <a:p>
            <a:endParaRPr lang="es-MX" b="1" dirty="0" smtClean="0">
              <a:effectLst/>
            </a:endParaRPr>
          </a:p>
          <a:p>
            <a:endParaRPr lang="es-MX" b="1" dirty="0"/>
          </a:p>
          <a:p>
            <a:endParaRPr lang="es-MX" b="1" dirty="0" smtClean="0">
              <a:effectLst/>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4971" y="1811755"/>
            <a:ext cx="4314810" cy="3234490"/>
          </a:xfrm>
          <a:prstGeom prst="rect">
            <a:avLst/>
          </a:prstGeom>
        </p:spPr>
      </p:pic>
      <p:pic>
        <p:nvPicPr>
          <p:cNvPr id="8" name="Marcador de contenido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426059" y="1811755"/>
            <a:ext cx="4314810" cy="3234490"/>
          </a:xfrm>
        </p:spPr>
      </p:pic>
    </p:spTree>
    <p:extLst>
      <p:ext uri="{BB962C8B-B14F-4D97-AF65-F5344CB8AC3E}">
        <p14:creationId xmlns:p14="http://schemas.microsoft.com/office/powerpoint/2010/main" val="2416925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redondeado 4"/>
          <p:cNvSpPr/>
          <p:nvPr/>
        </p:nvSpPr>
        <p:spPr>
          <a:xfrm>
            <a:off x="918693" y="614966"/>
            <a:ext cx="10354614" cy="5628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es-MX" b="1" dirty="0"/>
          </a:p>
          <a:p>
            <a:pPr algn="just"/>
            <a:r>
              <a:rPr lang="es-MX" b="1" dirty="0" smtClean="0">
                <a:effectLst/>
              </a:rPr>
              <a:t>Argumentación: </a:t>
            </a:r>
          </a:p>
          <a:p>
            <a:pPr algn="just"/>
            <a:r>
              <a:rPr lang="es-MX" dirty="0"/>
              <a:t>El medio ambiente es el ambiente cercano, cotidiano, aquél en el que pequeñas iniciativas pueden comenzar a modificar actitudes, modos de actuar y formas de juzgar. Esta educación para el ambiente traduce en el campo educativo el lema "actuar localmente y pensar globalmente", y reconoce a la escuela un papel protagonista: no sólo de transmisión de informaciones, no sólo de uso más o menos pasivo de "propuestas verdes", sino de proposición de pequeñas acciones que partan del territorio y que incidan sobre el territorio constituyendo un modelo de gestión del propio </a:t>
            </a:r>
            <a:r>
              <a:rPr lang="es-MX" dirty="0" smtClean="0"/>
              <a:t>ambiente.</a:t>
            </a:r>
          </a:p>
          <a:p>
            <a:pPr algn="just"/>
            <a:endParaRPr lang="es-MX" b="1" dirty="0" smtClean="0">
              <a:effectLst/>
            </a:endParaRPr>
          </a:p>
          <a:p>
            <a:pPr algn="just"/>
            <a:r>
              <a:rPr lang="es-MX" dirty="0"/>
              <a:t>Las aportaciones sobre el cuidado </a:t>
            </a:r>
            <a:r>
              <a:rPr lang="es-MX" dirty="0" smtClean="0"/>
              <a:t>ambiental requieren </a:t>
            </a:r>
            <a:r>
              <a:rPr lang="es-MX" dirty="0"/>
              <a:t>de estrategias integrales </a:t>
            </a:r>
            <a:r>
              <a:rPr lang="es-MX" dirty="0" smtClean="0"/>
              <a:t>que deben </a:t>
            </a:r>
            <a:r>
              <a:rPr lang="es-MX" dirty="0"/>
              <a:t>ser parte del currículo de </a:t>
            </a:r>
            <a:r>
              <a:rPr lang="es-MX" dirty="0" smtClean="0"/>
              <a:t>educación básica </a:t>
            </a:r>
            <a:r>
              <a:rPr lang="es-MX" dirty="0"/>
              <a:t>y formación de docentes, una formación</a:t>
            </a:r>
          </a:p>
          <a:p>
            <a:pPr algn="just"/>
            <a:r>
              <a:rPr lang="es-MX" dirty="0"/>
              <a:t>en la familia y la generación </a:t>
            </a:r>
            <a:r>
              <a:rPr lang="es-MX" dirty="0" smtClean="0"/>
              <a:t>de redes </a:t>
            </a:r>
            <a:r>
              <a:rPr lang="es-MX" dirty="0"/>
              <a:t>y comunidades de aprendizaje </a:t>
            </a:r>
            <a:r>
              <a:rPr lang="es-MX" dirty="0" smtClean="0"/>
              <a:t>a través </a:t>
            </a:r>
            <a:r>
              <a:rPr lang="es-MX" dirty="0"/>
              <a:t>de procesos colectivos de </a:t>
            </a:r>
            <a:r>
              <a:rPr lang="es-MX" dirty="0" smtClean="0"/>
              <a:t>trabajo que </a:t>
            </a:r>
            <a:r>
              <a:rPr lang="es-MX" dirty="0"/>
              <a:t>es necesario sistematizar para su difusión</a:t>
            </a:r>
            <a:r>
              <a:rPr lang="es-MX" dirty="0" smtClean="0"/>
              <a:t>.</a:t>
            </a:r>
          </a:p>
          <a:p>
            <a:pPr algn="just"/>
            <a:endParaRPr lang="es-MX" b="1" dirty="0">
              <a:effectLst/>
            </a:endParaRPr>
          </a:p>
          <a:p>
            <a:pPr algn="just"/>
            <a:r>
              <a:rPr lang="es-MX" b="1" dirty="0" smtClean="0"/>
              <a:t>Bibliografía: </a:t>
            </a:r>
          </a:p>
          <a:p>
            <a:pPr algn="just"/>
            <a:r>
              <a:rPr lang="es-MX" dirty="0" smtClean="0"/>
              <a:t>Torres, Adriana: LA </a:t>
            </a:r>
            <a:r>
              <a:rPr lang="es-MX" dirty="0"/>
              <a:t>IMPORTANCIA DE LA EDUCACIÓN AMBIENTAL EN LA FORMACIÓN</a:t>
            </a:r>
          </a:p>
          <a:p>
            <a:pPr algn="just"/>
            <a:r>
              <a:rPr lang="es-MX" dirty="0"/>
              <a:t>DE </a:t>
            </a:r>
            <a:r>
              <a:rPr lang="es-MX" dirty="0" smtClean="0"/>
              <a:t>EDUCADORES.</a:t>
            </a:r>
          </a:p>
          <a:p>
            <a:r>
              <a:rPr lang="es-MX" b="1" i="1" dirty="0"/>
              <a:t>educacionambientalpreescolar</a:t>
            </a:r>
            <a:r>
              <a:rPr lang="es-MX" i="1" dirty="0"/>
              <a:t>.blogspot.com/.../</a:t>
            </a:r>
            <a:r>
              <a:rPr lang="es-MX" b="1" i="1" dirty="0" err="1" smtClean="0"/>
              <a:t>educacion</a:t>
            </a:r>
            <a:r>
              <a:rPr lang="es-MX" i="1" dirty="0" smtClean="0"/>
              <a:t>-</a:t>
            </a:r>
            <a:r>
              <a:rPr lang="es-MX" b="1" i="1" dirty="0" smtClean="0"/>
              <a:t>ambiental-en-preescolar</a:t>
            </a:r>
            <a:endParaRPr lang="es-MX" b="1" dirty="0" smtClean="0">
              <a:effectLst/>
            </a:endParaRPr>
          </a:p>
        </p:txBody>
      </p:sp>
    </p:spTree>
    <p:extLst>
      <p:ext uri="{BB962C8B-B14F-4D97-AF65-F5344CB8AC3E}">
        <p14:creationId xmlns:p14="http://schemas.microsoft.com/office/powerpoint/2010/main" val="3764921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781</Words>
  <Application>Microsoft Office PowerPoint</Application>
  <PresentationFormat>Panorámica</PresentationFormat>
  <Paragraphs>63</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Calibri Light</vt:lpstr>
      <vt:lpstr>Tema de Office</vt:lpstr>
      <vt:lpstr>Situación Didáctica:  Mi medio amiente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 Lizbeth CV</dc:creator>
  <cp:lastModifiedBy>Adriana Lizbeth CV</cp:lastModifiedBy>
  <cp:revision>10</cp:revision>
  <dcterms:created xsi:type="dcterms:W3CDTF">2016-06-16T00:25:12Z</dcterms:created>
  <dcterms:modified xsi:type="dcterms:W3CDTF">2016-06-16T03:30:27Z</dcterms:modified>
</cp:coreProperties>
</file>